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80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8E8D-AA9F-46F5-B87F-7A88AD47567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65C7-A141-43DB-BEF7-E9E1FF2287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143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8E8D-AA9F-46F5-B87F-7A88AD47567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65C7-A141-43DB-BEF7-E9E1FF2287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429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8E8D-AA9F-46F5-B87F-7A88AD47567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65C7-A141-43DB-BEF7-E9E1FF2287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751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8E8D-AA9F-46F5-B87F-7A88AD47567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65C7-A141-43DB-BEF7-E9E1FF2287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195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8E8D-AA9F-46F5-B87F-7A88AD47567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65C7-A141-43DB-BEF7-E9E1FF2287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651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8E8D-AA9F-46F5-B87F-7A88AD47567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65C7-A141-43DB-BEF7-E9E1FF2287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978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8E8D-AA9F-46F5-B87F-7A88AD47567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65C7-A141-43DB-BEF7-E9E1FF2287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586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8E8D-AA9F-46F5-B87F-7A88AD47567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65C7-A141-43DB-BEF7-E9E1FF2287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223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8E8D-AA9F-46F5-B87F-7A88AD47567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65C7-A141-43DB-BEF7-E9E1FF2287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543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8E8D-AA9F-46F5-B87F-7A88AD47567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65C7-A141-43DB-BEF7-E9E1FF2287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29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8E8D-AA9F-46F5-B87F-7A88AD47567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65C7-A141-43DB-BEF7-E9E1FF2287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737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E8E8D-AA9F-46F5-B87F-7A88AD47567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965C7-A141-43DB-BEF7-E9E1FF2287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517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6816453" y="4386062"/>
            <a:ext cx="929361" cy="934421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831510" y="4399765"/>
            <a:ext cx="15999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1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1038492" y="4790109"/>
            <a:ext cx="261078" cy="162521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59837" y="719037"/>
            <a:ext cx="3791903" cy="123554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0" sx="103000" sy="103000" algn="ctr" rotWithShape="0">
              <a:prstClr val="black">
                <a:alpha val="8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607" y="889433"/>
            <a:ext cx="401590" cy="6735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32520" y="692696"/>
            <a:ext cx="34192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Кто имеет право на получение компенсации:</a:t>
            </a:r>
          </a:p>
          <a:p>
            <a:pPr>
              <a:spcAft>
                <a:spcPts val="600"/>
              </a:spcAft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семьи, среднедушевой доход которой ниже величины прожиточного минимума семьи в Новгородской области</a:t>
            </a:r>
          </a:p>
          <a:p>
            <a:pPr>
              <a:spcAft>
                <a:spcPts val="600"/>
              </a:spcAft>
            </a:pP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семьи независимо от дохода на обучающихся, являющихся детьми-инвалидами</a:t>
            </a:r>
            <a:endParaRPr lang="ru-RU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16632"/>
            <a:ext cx="990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Предоставление компенсационных выплат на питание с 1 января 2020 года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033120" y="588681"/>
            <a:ext cx="3415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 b="1" i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Какие документы нужно предоставить: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9607" y="3611298"/>
            <a:ext cx="2831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200" i="1" dirty="0" smtClean="0">
                <a:solidFill>
                  <a:schemeClr val="tx1"/>
                </a:solidFill>
              </a:rPr>
              <a:t>Как получить компенсацию:</a:t>
            </a:r>
            <a:endParaRPr lang="ru-RU" sz="1200" i="1" dirty="0">
              <a:solidFill>
                <a:schemeClr val="tx1"/>
              </a:solidFill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8113"/>
          <a:stretch/>
        </p:blipFill>
        <p:spPr>
          <a:xfrm>
            <a:off x="882120" y="4111409"/>
            <a:ext cx="394473" cy="612158"/>
          </a:xfrm>
          <a:prstGeom prst="rect">
            <a:avLst/>
          </a:prstGeom>
        </p:spPr>
      </p:pic>
      <p:sp>
        <p:nvSpPr>
          <p:cNvPr id="30" name="Скругленный прямоугольник 29"/>
          <p:cNvSpPr/>
          <p:nvPr/>
        </p:nvSpPr>
        <p:spPr>
          <a:xfrm>
            <a:off x="349337" y="4723566"/>
            <a:ext cx="1552995" cy="4999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ru-RU" sz="1100" b="1" dirty="0" smtClean="0"/>
              <a:t>Обратиться с заявлением и пактом документов</a:t>
            </a:r>
            <a:endParaRPr lang="ru-RU" sz="1100" b="1" dirty="0"/>
          </a:p>
        </p:txBody>
      </p:sp>
      <p:sp>
        <p:nvSpPr>
          <p:cNvPr id="31" name="Стрелка вправо 30"/>
          <p:cNvSpPr/>
          <p:nvPr/>
        </p:nvSpPr>
        <p:spPr>
          <a:xfrm>
            <a:off x="1947246" y="4757492"/>
            <a:ext cx="341458" cy="43204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346717" y="5070534"/>
            <a:ext cx="1552995" cy="4999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ru-RU" sz="1100" b="1" dirty="0" smtClean="0"/>
              <a:t>МФЦ</a:t>
            </a:r>
            <a:endParaRPr lang="ru-RU" sz="11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346717" y="4507541"/>
            <a:ext cx="1552995" cy="4999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ru-RU" sz="1100" b="1" dirty="0" smtClean="0"/>
              <a:t>ГОКУ «Центр по  предоставлению социальных выплат»</a:t>
            </a:r>
            <a:endParaRPr lang="ru-RU" sz="1100" b="1" dirty="0"/>
          </a:p>
        </p:txBody>
      </p:sp>
      <p:sp>
        <p:nvSpPr>
          <p:cNvPr id="34" name="Стрелка вправо 33"/>
          <p:cNvSpPr/>
          <p:nvPr/>
        </p:nvSpPr>
        <p:spPr>
          <a:xfrm>
            <a:off x="3944888" y="4757492"/>
            <a:ext cx="341458" cy="43204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318151" y="4647404"/>
            <a:ext cx="1552995" cy="57606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ru-RU" sz="1100" b="1" dirty="0" smtClean="0"/>
              <a:t>Получить уведомление о назначении компенсации </a:t>
            </a:r>
            <a:endParaRPr lang="ru-RU" sz="1100" b="1" dirty="0"/>
          </a:p>
        </p:txBody>
      </p:sp>
      <p:sp>
        <p:nvSpPr>
          <p:cNvPr id="36" name="Стрелка вправо 35"/>
          <p:cNvSpPr/>
          <p:nvPr/>
        </p:nvSpPr>
        <p:spPr>
          <a:xfrm>
            <a:off x="5907686" y="4723567"/>
            <a:ext cx="341458" cy="43204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280325" y="4647403"/>
            <a:ext cx="1552995" cy="57606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ru-RU" sz="1100" b="1" dirty="0" smtClean="0"/>
              <a:t>Предоставить уведомление в школу</a:t>
            </a:r>
            <a:endParaRPr lang="ru-RU" sz="1100" b="1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8270318" y="4322132"/>
            <a:ext cx="1552995" cy="115212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ru-RU" sz="1100" b="1" dirty="0"/>
              <a:t>Компенсация перечисляется ежемесячно  </a:t>
            </a:r>
            <a:br>
              <a:rPr lang="ru-RU" sz="1100" b="1" dirty="0"/>
            </a:br>
            <a:r>
              <a:rPr lang="ru-RU" sz="1100" b="1" dirty="0"/>
              <a:t>до 25 числа</a:t>
            </a:r>
          </a:p>
        </p:txBody>
      </p:sp>
      <p:sp>
        <p:nvSpPr>
          <p:cNvPr id="39" name="Стрелка вправо 38"/>
          <p:cNvSpPr/>
          <p:nvPr/>
        </p:nvSpPr>
        <p:spPr>
          <a:xfrm>
            <a:off x="7858959" y="4740685"/>
            <a:ext cx="341458" cy="43204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59836" y="5877272"/>
            <a:ext cx="2964971" cy="81963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lang="ru-RU" sz="1100" b="1" dirty="0">
                <a:solidFill>
                  <a:schemeClr val="dk1"/>
                </a:solidFill>
              </a:rPr>
              <a:t>Родители самостоятельно оплачивают </a:t>
            </a:r>
            <a:r>
              <a:rPr lang="ru-RU" sz="1100" b="1" dirty="0" smtClean="0">
                <a:solidFill>
                  <a:schemeClr val="dk1"/>
                </a:solidFill>
              </a:rPr>
              <a:t>питание в соответствии правилами, утвержденными в учебной организации</a:t>
            </a:r>
            <a:endParaRPr lang="ru-RU" sz="1100" b="1" dirty="0">
              <a:solidFill>
                <a:schemeClr val="dk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1194" y="2059301"/>
            <a:ext cx="2831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200" i="1" dirty="0" smtClean="0">
                <a:solidFill>
                  <a:schemeClr val="tx1"/>
                </a:solidFill>
              </a:rPr>
              <a:t>Какой размер компенсации:</a:t>
            </a:r>
            <a:endParaRPr lang="ru-RU" sz="1200" i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9108" y="2336300"/>
            <a:ext cx="38557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i="1" dirty="0" smtClean="0"/>
              <a:t>«Размер </a:t>
            </a:r>
            <a:r>
              <a:rPr lang="ru-RU" sz="1050" i="1" dirty="0"/>
              <a:t>компенсации на питание определяется из расчета </a:t>
            </a:r>
            <a:r>
              <a:rPr lang="ru-RU" sz="1050" b="1" i="1" dirty="0"/>
              <a:t>45 рублей в учебный день </a:t>
            </a:r>
            <a:r>
              <a:rPr lang="ru-RU" sz="1050" i="1" dirty="0"/>
              <a:t>на одного обучающегося. При этом для обучающихся, посещающих общеобразовательную организацию, размер компенсации на питание </a:t>
            </a:r>
            <a:r>
              <a:rPr lang="ru-RU" sz="1050" b="1" i="1" dirty="0"/>
              <a:t>не должен превышать фактические расходы</a:t>
            </a:r>
            <a:r>
              <a:rPr lang="ru-RU" sz="1050" i="1" dirty="0"/>
              <a:t> на питание обучающегося</a:t>
            </a:r>
            <a:r>
              <a:rPr lang="ru-RU" sz="1050" i="1" dirty="0" smtClean="0"/>
              <a:t>.»</a:t>
            </a:r>
          </a:p>
          <a:p>
            <a:r>
              <a:rPr lang="ru-RU" sz="1050" i="1" dirty="0" smtClean="0"/>
              <a:t> статья 5 областного закона от 09.12.2019 № 493-ОЗ</a:t>
            </a:r>
            <a:endParaRPr lang="ru-RU" sz="1050" i="1" dirty="0"/>
          </a:p>
          <a:p>
            <a:endParaRPr lang="ru-RU" sz="1050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4371658" y="937672"/>
            <a:ext cx="2397618" cy="515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050" b="1" dirty="0" smtClean="0">
                <a:solidFill>
                  <a:srgbClr val="F04942"/>
                </a:solidFill>
              </a:rPr>
              <a:t>Для назначения компенсации на обучающегося из малообеспеченной семьи</a:t>
            </a:r>
            <a:endParaRPr lang="ru-RU" sz="1050" b="1" dirty="0">
              <a:solidFill>
                <a:srgbClr val="F0494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425695" y="985913"/>
            <a:ext cx="2397618" cy="374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050" b="1" dirty="0" smtClean="0">
                <a:solidFill>
                  <a:srgbClr val="F04942"/>
                </a:solidFill>
              </a:rPr>
              <a:t>Для назначения компенсации на </a:t>
            </a:r>
            <a:br>
              <a:rPr lang="ru-RU" sz="1050" b="1" dirty="0" smtClean="0">
                <a:solidFill>
                  <a:srgbClr val="F04942"/>
                </a:solidFill>
              </a:rPr>
            </a:br>
            <a:r>
              <a:rPr lang="ru-RU" sz="1050" b="1" dirty="0" smtClean="0">
                <a:solidFill>
                  <a:srgbClr val="F04942"/>
                </a:solidFill>
              </a:rPr>
              <a:t>ребенка-инвалида</a:t>
            </a:r>
            <a:endParaRPr lang="ru-RU" sz="1050" b="1" dirty="0">
              <a:solidFill>
                <a:srgbClr val="F0494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60912" y="1397063"/>
            <a:ext cx="2808312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000"/>
              </a:lnSpc>
              <a:spcAft>
                <a:spcPts val="600"/>
              </a:spcAft>
            </a:pPr>
            <a:r>
              <a:rPr lang="ru-RU" sz="1000" dirty="0"/>
              <a:t>1) копия документа, удостоверяющего личность </a:t>
            </a:r>
            <a:r>
              <a:rPr lang="ru-RU" sz="1000" dirty="0" smtClean="0"/>
              <a:t>заявителя</a:t>
            </a:r>
            <a:endParaRPr lang="ru-RU" sz="1000" dirty="0"/>
          </a:p>
          <a:p>
            <a:pPr algn="just">
              <a:lnSpc>
                <a:spcPts val="1000"/>
              </a:lnSpc>
              <a:spcAft>
                <a:spcPts val="600"/>
              </a:spcAft>
            </a:pPr>
            <a:r>
              <a:rPr lang="ru-RU" sz="1000" dirty="0"/>
              <a:t>2) копии свидетельств о рождении (усыновлении) детей, свидетельства о </a:t>
            </a:r>
            <a:r>
              <a:rPr lang="ru-RU" sz="1000" dirty="0" smtClean="0"/>
              <a:t>браке</a:t>
            </a:r>
            <a:endParaRPr lang="ru-RU" sz="1000" dirty="0"/>
          </a:p>
          <a:p>
            <a:pPr algn="just">
              <a:lnSpc>
                <a:spcPts val="1000"/>
              </a:lnSpc>
              <a:spcAft>
                <a:spcPts val="600"/>
              </a:spcAft>
            </a:pPr>
            <a:r>
              <a:rPr lang="ru-RU" sz="1000" dirty="0"/>
              <a:t>3) копия документа, подтверждающего регистрацию в системе индивидуального (персонифицированного) учета заявителя и членов его </a:t>
            </a:r>
            <a:r>
              <a:rPr lang="ru-RU" sz="1000" dirty="0" smtClean="0"/>
              <a:t>семьи </a:t>
            </a:r>
            <a:r>
              <a:rPr lang="ru-RU" sz="1000" i="1" dirty="0" smtClean="0"/>
              <a:t>(СНИЛС)</a:t>
            </a:r>
            <a:endParaRPr lang="ru-RU" sz="1000" i="1" dirty="0"/>
          </a:p>
          <a:p>
            <a:pPr algn="just">
              <a:lnSpc>
                <a:spcPts val="1000"/>
              </a:lnSpc>
              <a:spcAft>
                <a:spcPts val="600"/>
              </a:spcAft>
            </a:pPr>
            <a:r>
              <a:rPr lang="ru-RU" sz="1000" dirty="0"/>
              <a:t>4) письменные согласие на обработку персональных данных заявителя и членов его </a:t>
            </a:r>
            <a:r>
              <a:rPr lang="ru-RU" sz="1000" dirty="0" smtClean="0"/>
              <a:t>семьи</a:t>
            </a:r>
            <a:endParaRPr lang="ru-RU" sz="1000" dirty="0"/>
          </a:p>
          <a:p>
            <a:pPr algn="just">
              <a:lnSpc>
                <a:spcPts val="1000"/>
              </a:lnSpc>
              <a:spcAft>
                <a:spcPts val="600"/>
              </a:spcAft>
            </a:pPr>
            <a:r>
              <a:rPr lang="ru-RU" sz="1000" dirty="0"/>
              <a:t>5) документы, подтверждающие наличие доходов у заявителя, включая членов его семьи, либо их </a:t>
            </a:r>
            <a:r>
              <a:rPr lang="ru-RU" sz="1000" dirty="0" smtClean="0"/>
              <a:t>отсутствие</a:t>
            </a:r>
          </a:p>
          <a:p>
            <a:pPr algn="just">
              <a:lnSpc>
                <a:spcPts val="1000"/>
              </a:lnSpc>
              <a:spcAft>
                <a:spcPts val="600"/>
              </a:spcAft>
            </a:pPr>
            <a:r>
              <a:rPr lang="ru-RU" sz="1000" dirty="0" smtClean="0"/>
              <a:t>6</a:t>
            </a:r>
            <a:r>
              <a:rPr lang="ru-RU" sz="1000" dirty="0"/>
              <a:t>) справка, выдаваемая муниципальной образовательной организацией, подтверждающая обучение ребенка в муниципальной образовательной </a:t>
            </a:r>
            <a:r>
              <a:rPr lang="ru-RU" sz="1000" dirty="0" smtClean="0"/>
              <a:t>организации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113240" y="1360631"/>
            <a:ext cx="2710073" cy="304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lnSpc>
                <a:spcPts val="1000"/>
              </a:lnSpc>
              <a:spcAft>
                <a:spcPts val="600"/>
              </a:spcAft>
              <a:defRPr sz="1000"/>
            </a:lvl1pPr>
          </a:lstStyle>
          <a:p>
            <a:pPr algn="just"/>
            <a:r>
              <a:rPr lang="ru-RU" dirty="0"/>
              <a:t>1) копия документа, удостоверяющего личность заявителя</a:t>
            </a:r>
          </a:p>
          <a:p>
            <a:pPr algn="just"/>
            <a:r>
              <a:rPr lang="ru-RU" dirty="0"/>
              <a:t>2) копия свидетельства о рождении ребенка-инвалида</a:t>
            </a:r>
          </a:p>
          <a:p>
            <a:pPr algn="just"/>
            <a:r>
              <a:rPr lang="ru-RU" dirty="0"/>
              <a:t>3) копия документа, подтверждающего регистрацию в системе индивидуального (персонифицированного) учета ребенка-инвалида</a:t>
            </a:r>
          </a:p>
          <a:p>
            <a:pPr algn="just"/>
            <a:r>
              <a:rPr lang="ru-RU" dirty="0"/>
              <a:t>4) письменные согласие на обработку персональных данных заявителя и ребенка-инвалида</a:t>
            </a:r>
          </a:p>
          <a:p>
            <a:pPr algn="just"/>
            <a:r>
              <a:rPr lang="ru-RU" dirty="0"/>
              <a:t>5) справка федерального государственного учреждения медико-социальной экспертизы, подтверждающая факт установления категории «ребенок-инвалид»</a:t>
            </a:r>
          </a:p>
          <a:p>
            <a:pPr algn="just"/>
            <a:r>
              <a:rPr lang="ru-RU" dirty="0"/>
              <a:t>6) справка, выдаваемая муниципальной образовательной организацией, подтверждающая обучение ребенка в муниципальной образовательной </a:t>
            </a:r>
            <a:r>
              <a:rPr lang="ru-RU" dirty="0" smtClean="0"/>
              <a:t>организации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4455571" y="5599455"/>
            <a:ext cx="2831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200" i="1" dirty="0" smtClean="0">
                <a:solidFill>
                  <a:schemeClr val="tx1"/>
                </a:solidFill>
              </a:rPr>
              <a:t>Куда обратиться:</a:t>
            </a:r>
            <a:endParaRPr lang="ru-RU" sz="1200" i="1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53264" y="5857892"/>
            <a:ext cx="273655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  <a:spcAft>
                <a:spcPts val="600"/>
              </a:spcAft>
            </a:pPr>
            <a:r>
              <a:rPr lang="ru-RU" sz="1000" dirty="0" smtClean="0"/>
              <a:t>ГОАУ «Многофункциональный </a:t>
            </a:r>
            <a:r>
              <a:rPr lang="ru-RU" sz="1000" smtClean="0"/>
              <a:t>центр предоставления  </a:t>
            </a:r>
            <a:r>
              <a:rPr lang="ru-RU" sz="1000" dirty="0" smtClean="0"/>
              <a:t>государственных и муниципальных услуг»</a:t>
            </a:r>
            <a:endParaRPr lang="ru-RU" sz="1000" dirty="0" smtClean="0"/>
          </a:p>
          <a:p>
            <a:pPr algn="just">
              <a:lnSpc>
                <a:spcPts val="1000"/>
              </a:lnSpc>
            </a:pPr>
            <a:r>
              <a:rPr lang="ru-RU" sz="1000" dirty="0" smtClean="0"/>
              <a:t>Адрес: </a:t>
            </a:r>
            <a:r>
              <a:rPr lang="ru-RU" sz="1000" dirty="0" smtClean="0"/>
              <a:t>Боровичи, </a:t>
            </a:r>
            <a:r>
              <a:rPr lang="ru-RU" sz="1000" dirty="0" smtClean="0"/>
              <a:t>ул. </a:t>
            </a:r>
            <a:r>
              <a:rPr lang="ru-RU" sz="1000" dirty="0" err="1" smtClean="0"/>
              <a:t>Вышневолоцкая</a:t>
            </a:r>
            <a:r>
              <a:rPr lang="ru-RU" sz="1000" dirty="0" smtClean="0"/>
              <a:t>, д.48</a:t>
            </a:r>
            <a:endParaRPr lang="ru-RU" sz="1000" dirty="0" smtClean="0"/>
          </a:p>
          <a:p>
            <a:pPr algn="just">
              <a:lnSpc>
                <a:spcPts val="1000"/>
              </a:lnSpc>
            </a:pPr>
            <a:r>
              <a:rPr lang="ru-RU" sz="1000" dirty="0" smtClean="0"/>
              <a:t>Тел. </a:t>
            </a:r>
            <a:r>
              <a:rPr lang="ru-RU" sz="1000" dirty="0" smtClean="0"/>
              <a:t>25-7-25</a:t>
            </a:r>
            <a:endParaRPr lang="ru-RU" sz="1000" dirty="0" smtClean="0"/>
          </a:p>
        </p:txBody>
      </p:sp>
      <p:sp>
        <p:nvSpPr>
          <p:cNvPr id="50" name="TextBox 49"/>
          <p:cNvSpPr txBox="1"/>
          <p:nvPr/>
        </p:nvSpPr>
        <p:spPr>
          <a:xfrm>
            <a:off x="4371658" y="5859771"/>
            <a:ext cx="2701504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  <a:spcAft>
                <a:spcPts val="600"/>
              </a:spcAft>
            </a:pPr>
            <a:r>
              <a:rPr lang="ru-RU" sz="1000" dirty="0" smtClean="0"/>
              <a:t>Отдел социальной защиты </a:t>
            </a:r>
            <a:r>
              <a:rPr lang="ru-RU" sz="1000" dirty="0" err="1" smtClean="0"/>
              <a:t>Боровичского</a:t>
            </a:r>
            <a:r>
              <a:rPr lang="ru-RU" sz="1000" dirty="0" smtClean="0"/>
              <a:t> района ГОКУ «Центр </a:t>
            </a:r>
            <a:r>
              <a:rPr lang="ru-RU" sz="1000" dirty="0" smtClean="0"/>
              <a:t>по  предоставлению социальных выплат»</a:t>
            </a:r>
          </a:p>
          <a:p>
            <a:pPr algn="just">
              <a:lnSpc>
                <a:spcPts val="1000"/>
              </a:lnSpc>
            </a:pPr>
            <a:r>
              <a:rPr lang="ru-RU" sz="1000" dirty="0" smtClean="0"/>
              <a:t>Адрес: </a:t>
            </a:r>
            <a:r>
              <a:rPr lang="ru-RU" sz="1000" dirty="0" smtClean="0"/>
              <a:t>Боровичи, </a:t>
            </a:r>
            <a:r>
              <a:rPr lang="ru-RU" sz="1000" dirty="0" smtClean="0"/>
              <a:t>ул. </a:t>
            </a:r>
            <a:r>
              <a:rPr lang="ru-RU" sz="1000" dirty="0" smtClean="0"/>
              <a:t>9 Января</a:t>
            </a:r>
            <a:r>
              <a:rPr lang="ru-RU" sz="1000" dirty="0" smtClean="0"/>
              <a:t>, </a:t>
            </a:r>
            <a:r>
              <a:rPr lang="ru-RU" sz="1000" dirty="0" smtClean="0"/>
              <a:t>д</a:t>
            </a:r>
            <a:r>
              <a:rPr lang="ru-RU" sz="1000" dirty="0" smtClean="0"/>
              <a:t>.  27,</a:t>
            </a:r>
            <a:endParaRPr lang="ru-RU" sz="1000" dirty="0" smtClean="0"/>
          </a:p>
          <a:p>
            <a:pPr algn="just">
              <a:lnSpc>
                <a:spcPts val="1000"/>
              </a:lnSpc>
            </a:pPr>
            <a:r>
              <a:rPr lang="ru-RU" sz="1000" dirty="0" smtClean="0"/>
              <a:t>Тел. </a:t>
            </a:r>
            <a:r>
              <a:rPr lang="ru-RU" sz="1000" dirty="0" smtClean="0"/>
              <a:t>4-00-25</a:t>
            </a:r>
            <a:endParaRPr lang="ru-RU" sz="1000" dirty="0" smtClean="0"/>
          </a:p>
        </p:txBody>
      </p:sp>
    </p:spTree>
    <p:extLst>
      <p:ext uri="{BB962C8B-B14F-4D97-AF65-F5344CB8AC3E}">
        <p14:creationId xmlns:p14="http://schemas.microsoft.com/office/powerpoint/2010/main" xmlns="" val="7451949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372</Words>
  <Application>Microsoft Office PowerPoint</Application>
  <PresentationFormat>Лист A4 (210x297 мм)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Вересова Л.В.</dc:creator>
  <cp:lastModifiedBy>A_Natalya</cp:lastModifiedBy>
  <cp:revision>10</cp:revision>
  <cp:lastPrinted>2019-12-24T11:33:17Z</cp:lastPrinted>
  <dcterms:created xsi:type="dcterms:W3CDTF">2019-12-24T09:37:56Z</dcterms:created>
  <dcterms:modified xsi:type="dcterms:W3CDTF">2019-12-25T11:51:28Z</dcterms:modified>
</cp:coreProperties>
</file>