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2" r:id="rId8"/>
    <p:sldId id="261" r:id="rId9"/>
    <p:sldId id="263" r:id="rId10"/>
    <p:sldId id="267" r:id="rId11"/>
    <p:sldId id="266" r:id="rId12"/>
    <p:sldId id="264" r:id="rId13"/>
    <p:sldId id="26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  <a:srgbClr val="180228"/>
    <a:srgbClr val="242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989829003231252E-2"/>
          <c:y val="4.175643853190051E-2"/>
          <c:w val="0.72150113835434715"/>
          <c:h val="0.86368786629996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ст.158 УК РФ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2015г.</c:v>
                </c:pt>
                <c:pt idx="1">
                  <c:v>2016г.</c:v>
                </c:pt>
                <c:pt idx="2">
                  <c:v>1 кв.2017г.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ст.159 УКРФ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2015г.</c:v>
                </c:pt>
                <c:pt idx="1">
                  <c:v>2016г.</c:v>
                </c:pt>
                <c:pt idx="2">
                  <c:v>1 кв.2017г.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ст.161 УКРФ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2015г.</c:v>
                </c:pt>
                <c:pt idx="1">
                  <c:v>2016г.</c:v>
                </c:pt>
                <c:pt idx="2">
                  <c:v>1 кв.2017г.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ст.228 УКРФ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2015г.</c:v>
                </c:pt>
                <c:pt idx="1">
                  <c:v>2016г.</c:v>
                </c:pt>
                <c:pt idx="2">
                  <c:v>1 кв.2017г.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61344"/>
        <c:axId val="56632448"/>
      </c:barChart>
      <c:catAx>
        <c:axId val="40361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6632448"/>
        <c:crosses val="autoZero"/>
        <c:auto val="1"/>
        <c:lblAlgn val="ctr"/>
        <c:lblOffset val="100"/>
        <c:noMultiLvlLbl val="0"/>
      </c:catAx>
      <c:valAx>
        <c:axId val="5663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3613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445050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6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несовершеннолетних, находящихся в конфликте с </a:t>
            </a:r>
            <a:r>
              <a:rPr lang="ru-RU" sz="6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3" y="692696"/>
            <a:ext cx="8856984" cy="5818658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ОАУСО «Боровичский КЦСО</a:t>
            </a:r>
            <a:r>
              <a:rPr lang="ru-RU" sz="24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br>
              <a:rPr lang="ru-RU" sz="24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заключает договор о предоставления социальных услуг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 по социальной работе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 и психологом разрабатывают индивидуальную программу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реабилитации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и его семьи ( на 6 месяцев) и выносит на утверждение на социально- психологический консилиум.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индивидуальной программе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реабилитации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и его семьи указываются социально - бытовые, социально- медицинские, социально – психологические, социально- педагогические, социально-трудовые, социально-правовые услуги (с учетом возрастных и индивидуальных особенностей несовершеннолетнего, а также сложившейся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в семье).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41965"/>
              </p:ext>
            </p:extLst>
          </p:nvPr>
        </p:nvGraphicFramePr>
        <p:xfrm>
          <a:off x="323528" y="1700804"/>
          <a:ext cx="8568952" cy="4896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8734"/>
                <a:gridCol w="1135283"/>
                <a:gridCol w="1054192"/>
                <a:gridCol w="1540743"/>
              </a:tblGrid>
              <a:tr h="634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1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несовершеннолетних на начало отчетного периода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20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Поставлено несовершеннолетних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20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несовершеннолетних, из них: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7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18-летнего возраста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7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исправление несовершеннолетнего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7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осуждением к лишению свободы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7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амнистия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7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другой вид учета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52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несовершеннолетних, состоящих в течение  отчетного периода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1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несовершеннолетних на конец отчетного периода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687179"/>
            <a:ext cx="74161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несовершеннолетних, находящихся в конфликте с законом (на социальном сопровождении)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283152" cy="936104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Несовершеннолетние, находящиеся </a:t>
            </a:r>
            <a:r>
              <a:rPr lang="ru-RU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 социальном сопровождении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898461"/>
              </p:ext>
            </p:extLst>
          </p:nvPr>
        </p:nvGraphicFramePr>
        <p:xfrm>
          <a:off x="323528" y="1628800"/>
          <a:ext cx="8568952" cy="5010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5037"/>
                <a:gridCol w="1197811"/>
                <a:gridCol w="1317845"/>
                <a:gridCol w="1288259"/>
              </a:tblGrid>
              <a:tr h="756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кв. 2017г.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88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несовершеннолетних, состоящих в течение  отчетного периода, из них: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2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осужденные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259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несовершеннолетние, которым вменены меры воспитательного воздействия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259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несовершеннолетние, вернувшиеся из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специальных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училищ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9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несовершеннолетние,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освобожденные  из учреждений уголовно – исправительной системы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6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7139136" cy="164219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Осужденные несовершеннолетние:</a:t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158 УК РФ – кража</a:t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– мошенничество путем обмана</a:t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161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 РФ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грабеж</a:t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228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– сбыт наркотиков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84149336"/>
              </p:ext>
            </p:extLst>
          </p:nvPr>
        </p:nvGraphicFramePr>
        <p:xfrm>
          <a:off x="539552" y="2204864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20473"/>
              </p:ext>
            </p:extLst>
          </p:nvPr>
        </p:nvGraphicFramePr>
        <p:xfrm>
          <a:off x="5220072" y="692696"/>
          <a:ext cx="3744416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3902"/>
                <a:gridCol w="2050514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кв. 2017г.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4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204864"/>
            <a:ext cx="8280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33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88832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вынесении 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несовершеннолетнему </a:t>
            </a:r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обвинительного приговора Боровичским районным судом за преступления, по которым предусмотрено наказание в виде обязательных работ и осуждения, без лишения свободы, несовершеннолетний ставится на учет в: </a:t>
            </a:r>
            <a:r>
              <a:rPr lang="ru-RU" b="1" dirty="0">
                <a:solidFill>
                  <a:schemeClr val="tx1"/>
                </a:solidFill>
                <a:effectLst/>
              </a:rPr>
              <a:t/>
            </a:r>
            <a:br>
              <a:rPr lang="ru-RU" b="1" dirty="0">
                <a:solidFill>
                  <a:schemeClr val="tx1"/>
                </a:solidFill>
                <a:effectLst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3446602"/>
            <a:ext cx="2808312" cy="257468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по Боровичскому району ФКУ УИИ УФСИН России по Новгородской области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9852" y="4941168"/>
            <a:ext cx="2736304" cy="17281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МВД Боровичский </a:t>
            </a: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(ПДН)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3433137"/>
            <a:ext cx="2664296" cy="17281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РКДН и ЗП </a:t>
            </a: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10800000">
            <a:off x="3851919" y="3582536"/>
            <a:ext cx="1512170" cy="792088"/>
          </a:xfrm>
          <a:prstGeom prst="leftRight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5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80920" cy="5760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«Порядок взаимодействия органов и учреждений системы профилактики безнадзорности и правонарушений несовершеннолетних в организации индивидуальной профилактической работы с несовершеннолетними и 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семьями», утвержденный Областной КДНиЗП 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23.07.2015г. №</a:t>
            </a:r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разработан в 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соответствии: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ФЗ №120 – ФЗ от 24.06.1999г. «Об основах профилактики безнадзорности и правонарушений несовершеннолетних», 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ФЗ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28.12.2013г. №442 – ФЗ «Об основах социального обслуживания граждан в РФ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640960" cy="49838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РКДН и ЗП поступает информация 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несовершеннолетних: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освобожденных  из учреждений уголовно – исправительной системы,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вернувшихся из специальных учебно – воспитательных учреждений закрытого типа,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осужденных условно,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осужденных к обязательным работам,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исправительным работам или иным мерам наказания , не связанным с лишением свободы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1340768"/>
            <a:ext cx="3888432" cy="5400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о внесении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персонифицированный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данных несовершеннолетних, семей, находящихся в СОП, поручает разработку плана мероприятий по социальному сопровождению семьи ОАУСО «Боровичский КЦСО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5976" y="1340768"/>
            <a:ext cx="4608512" cy="5400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ежеквартально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на заседании информацию ОАУСО «Боровичский КЦСО» о результатах проделанной работы с несовершеннолетними и семьями, внесенными в персонифицированный банк данных семей, несовершеннолетних, находящихся в СОП, а также вносит предложения о дальнейшей работе с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4824536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РКДН и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ЗП: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07704" y="908720"/>
            <a:ext cx="244827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4048" y="908720"/>
            <a:ext cx="227283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3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560840" cy="51705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и сотрудничества по вопросам раннего выявления фактов семейного неблагополучия и организации социального сопровождения семей с детьми на территории Боровичского муниципального 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района»,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Межведомственной рабочей группой по социальному сопровождению Администрации Боровичского муниципального района от 29.04.2015г.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 со стрелкой вниз 5"/>
          <p:cNvSpPr/>
          <p:nvPr/>
        </p:nvSpPr>
        <p:spPr>
          <a:xfrm>
            <a:off x="-30088" y="460554"/>
            <a:ext cx="9144000" cy="2248366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ГОКУ «Центр по организации социального обслуживания и предоставления социальных выплат»  (уполномоченный орган)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/ семью нуждающейся в социальном обслуживании и социальном сопровождении. Составляет индивидуальную программу предоставления социальных услуг, в которой отражаются виды социального сопровождения</a:t>
            </a:r>
            <a:endParaRPr lang="ru-RU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0" y="2177480"/>
            <a:ext cx="9144000" cy="4680520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ОАУСО «Боровичский КЦСО» (специалисты по соц.  работе - кураторы):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заключают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на предоставление социальных услуг и договор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 взаимодействии в целях реализации мероприятий по социальному сопровождению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вносят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семью в банк данных семей, находящихся на социальном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сопровождении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3-х дневный срок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информируют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заинтересованных учреждений о выявленном несовершеннолетнем / семье, нуждающейся в социальном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сопровождении,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УСК приходят со своими предложениями в план мероприятий по социальному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сопровождению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дней со дня разработки плана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план на утверждение в межведомственную рабочую группу.</a:t>
            </a:r>
          </a:p>
        </p:txBody>
      </p:sp>
    </p:spTree>
    <p:extLst>
      <p:ext uri="{BB962C8B-B14F-4D97-AF65-F5344CB8AC3E}">
        <p14:creationId xmlns:p14="http://schemas.microsoft.com/office/powerpoint/2010/main" val="40226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-11299" y="468612"/>
            <a:ext cx="9143999" cy="936104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Межведомственная рабочая группа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социальному сопровождению.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МРГ 2 раза в месяц либо по мере необходимости.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-11299" y="1412775"/>
            <a:ext cx="9144000" cy="936104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3-х дневный срок направляет утвержденный на межведомственной рабочей группе план всем исполнителям.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0" y="2348879"/>
            <a:ext cx="9144000" cy="1838609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учреждения - исполнители плана: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реализуют план мероприятий; ежеквартально,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осуществлении плана кураторам службы социального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сопровождения; после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сроков реализации плана информируют кураторов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итоговых результатах исполнения плана.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-11299" y="4193704"/>
            <a:ext cx="9155299" cy="2664296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ежеквартальный анализ исполнения плана,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МРГ; готовят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по итогам реализации мероприятий плана и направляют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МРГ для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 о снятии несовершеннолетнего / семьи с контроля, в случае необходимости, на основании результатов анализа реализации плана, вносит предложения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МРГ 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продлении сроков исполнения плана;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вносят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корректировку в план мероприятий по социальному сопровождению несовершеннолетнего /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" y="908720"/>
            <a:ext cx="9144000" cy="2304256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Межведомственная рабочая группа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ежеквартально анализирует и обобщает результаты межведомственной деятельности по сопровождению семей с детьми, нуждающихся в социальном сопровождении; рассматривает итоги реализации плана и принимает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дальнейшей работе с семьей.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3501008"/>
            <a:ext cx="9144000" cy="16561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сопровождения при снятии несовершеннолетнего / семьи с социального сопровождения (после оказания необходимой помощи) в течение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организуется постсопровождение с целью отслеживания семейной ситуации.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663</TotalTime>
  <Words>652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 Сопровождение несовершеннолетних, находящихся в конфликте с законом </vt:lpstr>
      <vt:lpstr>При вынесении несовершеннолетнему обвинительного приговора Боровичским районным судом за преступления, по которым предусмотрено наказание в виде обязательных работ и осуждения, без лишения свободы, несовершеннолетний ставится на учет в:  </vt:lpstr>
      <vt:lpstr>«Порядок взаимодействия органов и учреждений системы профилактики безнадзорности и правонарушений несовершеннолетних в организации индивидуальной профилактической работы с несовершеннолетними и семьями», утвержденный Областной КДНиЗП  23.07.2015г. №13.  Данный порядок разработан в соответствии: -  ФЗ №120 – ФЗ от 24.06.1999г. «Об основах профилактики безнадзорности и правонарушений несовершеннолетних»,  - ФЗ от 28.12.2013г. №442 – ФЗ «Об основах социального обслуживания граждан в РФ»</vt:lpstr>
      <vt:lpstr>В РКДН и ЗП поступает информация  о несовершеннолетних: - освобожденных  из учреждений уголовно – исправительной системы, - вернувшихся из специальных учебно – воспитательных учреждений закрытого типа, - осужденных условно, - осужденных к обязательным работам, - исправительным работам или иным мерам наказания , не связанным с лишением свободы</vt:lpstr>
      <vt:lpstr>РКДН и ЗП:</vt:lpstr>
      <vt:lpstr>«Порядок взаимодействия и сотрудничества по вопросам раннего выявления фактов семейного неблагополучия и организации социального сопровождения семей с детьми на территории Боровичского муниципального  района», утвержденного Межведомственной рабочей группой по социальному сопровождению Администрации Боровичского муниципального района от 29.04.2015г.</vt:lpstr>
      <vt:lpstr>Презентация PowerPoint</vt:lpstr>
      <vt:lpstr>Презентация PowerPoint</vt:lpstr>
      <vt:lpstr>Презентация PowerPoint</vt:lpstr>
      <vt:lpstr>ОАУСО «Боровичский КЦСО»:  - Специалист по социальной работе заключает договор о предоставления социальных услуг.  - Специалист по социальной работе совместно с социальным педагогом и психологом разрабатывают индивидуальную программу социальной реабилитации несовершеннолетнего и его семьи ( на 6 месяцев) и выносит на утверждение на социально- психологический консилиум.   В индивидуальной программе социальной реабилитации несовершеннолетнего и его семьи указываются социально - бытовые, социально- медицинские, социально – психологические, социально- педагогические, социально-трудовые, социально-правовые услуги (с учетом возрастных и индивидуальных особенностей несовершеннолетнего, а также сложившейся ситуации в семье). </vt:lpstr>
      <vt:lpstr>Количество несовершеннолетних, находящихся в конфликте с законом (на социальном сопровождении) </vt:lpstr>
      <vt:lpstr>Несовершеннолетние, находящиеся на  социальном сопровождении </vt:lpstr>
      <vt:lpstr>     Осужденные несовершеннолетние: ст. 158 УК РФ – кража ст. 159 УК РФ – мошенничество путем обмана ст. 161 УК РФ  - грабеж ст. 228 УК РФ – сбыт наркотиков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несовершеннолетних, находящихся в конфликте с законом </dc:title>
  <dc:creator>поьзователь</dc:creator>
  <cp:lastModifiedBy>Пользователь</cp:lastModifiedBy>
  <cp:revision>47</cp:revision>
  <dcterms:created xsi:type="dcterms:W3CDTF">2017-03-22T03:00:55Z</dcterms:created>
  <dcterms:modified xsi:type="dcterms:W3CDTF">2017-03-28T05:57:11Z</dcterms:modified>
</cp:coreProperties>
</file>